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9" r:id="rId5"/>
    <p:sldId id="298" r:id="rId6"/>
    <p:sldId id="299" r:id="rId7"/>
    <p:sldId id="301" r:id="rId8"/>
    <p:sldId id="303" r:id="rId9"/>
    <p:sldId id="302" r:id="rId10"/>
    <p:sldId id="304" r:id="rId11"/>
    <p:sldId id="287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24C2E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433" autoAdjust="0"/>
  </p:normalViewPr>
  <p:slideViewPr>
    <p:cSldViewPr>
      <p:cViewPr varScale="1">
        <p:scale>
          <a:sx n="87" d="100"/>
          <a:sy n="87" d="100"/>
        </p:scale>
        <p:origin x="135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Iddo Dror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Livestock CRP PMC-3 Meeting</a:t>
            </a:r>
          </a:p>
          <a:p>
            <a:r>
              <a:rPr lang="en-GB" dirty="0"/>
              <a:t>Nairobi, 6-7 Sept 2017</a:t>
            </a:r>
            <a:endParaRPr lang="en-US" dirty="0"/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90600" y="2133600"/>
            <a:ext cx="7086600" cy="1295400"/>
          </a:xfrm>
        </p:spPr>
        <p:txBody>
          <a:bodyPr>
            <a:normAutofit fontScale="92500"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Capacity Development in the Livestock CRP</a:t>
            </a:r>
          </a:p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Update on 2017 activities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52400"/>
            <a:ext cx="7543800" cy="609600"/>
          </a:xfrm>
        </p:spPr>
        <p:txBody>
          <a:bodyPr/>
          <a:lstStyle/>
          <a:p>
            <a:r>
              <a:rPr lang="en-US" dirty="0"/>
              <a:t>Capacity Needs Assessment (CNA) </a:t>
            </a:r>
            <a:br>
              <a:rPr lang="en-US" dirty="0"/>
            </a:br>
            <a:endParaRPr lang="en-US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28019" y="1295400"/>
            <a:ext cx="7772400" cy="44196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/>
              <a:t>Currently undertaking a CNA for the livestock CRP to identify the project’s perceptions through staff partners and stakeholders.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/>
              <a:t>The CNA will focus on: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Stakeholder analysis and power interest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Individual and organizational scoring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Social network analysis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Problem tree analysis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Partnerships </a:t>
            </a:r>
          </a:p>
        </p:txBody>
      </p:sp>
      <p:pic>
        <p:nvPicPr>
          <p:cNvPr id="5" name="Picture 2" descr="C:\Users\PSambati\AppData\Local\Temp\SNAGHTML6ceaa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804" y="2057400"/>
            <a:ext cx="1093285" cy="153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7045747" y="3435546"/>
            <a:ext cx="160020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dirty="0"/>
              <a:t>Tools guide</a:t>
            </a:r>
            <a:endParaRPr lang="en-GB" sz="3000" dirty="0"/>
          </a:p>
        </p:txBody>
      </p:sp>
      <p:pic>
        <p:nvPicPr>
          <p:cNvPr id="7" name="Picture 4" descr="C:\Users\PSambati\AppData\Local\Temp\SNAGHTML6de46a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428" y="4100893"/>
            <a:ext cx="1957447" cy="115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 bwMode="auto">
          <a:xfrm>
            <a:off x="6778052" y="5036930"/>
            <a:ext cx="1600200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dirty="0"/>
              <a:t>Support media</a:t>
            </a:r>
            <a:endParaRPr lang="en-GB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795058" y="4760892"/>
            <a:ext cx="511500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CapDev will liaise &amp; collaborate with other cross-cutting areas, notably on:</a:t>
            </a:r>
          </a:p>
          <a:p>
            <a:r>
              <a:rPr lang="en-US" sz="2000" dirty="0"/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Youth engagement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Business development </a:t>
            </a:r>
          </a:p>
          <a:p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678779" y="152400"/>
            <a:ext cx="2286000" cy="6096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SIF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99428" y="622650"/>
            <a:ext cx="2286000" cy="64008"/>
          </a:xfrm>
          <a:prstGeom prst="rect">
            <a:avLst/>
          </a:prstGeom>
          <a:solidFill>
            <a:srgbClr val="C24C2E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026932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1905000"/>
            <a:ext cx="7848600" cy="2667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dirty="0"/>
          </a:p>
          <a:p>
            <a:r>
              <a:rPr lang="en-GB" sz="2000" dirty="0"/>
              <a:t>Design and mobilise: June-Aug 2017</a:t>
            </a:r>
          </a:p>
          <a:p>
            <a:endParaRPr lang="en-GB" sz="2000" dirty="0"/>
          </a:p>
          <a:p>
            <a:r>
              <a:rPr lang="en-GB" sz="2000" dirty="0"/>
              <a:t>Implement the CNA: Sept-Oct 2017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Target countries: 7* in total –Ethiopia, Tanzania, Uganda, Tunisia, Nicaragua, Vietnam and Kenya  </a:t>
            </a:r>
            <a:r>
              <a:rPr lang="en-GB" sz="1600" dirty="0"/>
              <a:t>(*budget permitting)</a:t>
            </a:r>
          </a:p>
          <a:p>
            <a:r>
              <a:rPr lang="en-GB" sz="2000" dirty="0"/>
              <a:t> Report writing: Nov-Dec 2017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725" y="1539240"/>
            <a:ext cx="365760" cy="365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05" y="2253061"/>
            <a:ext cx="331470" cy="365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3009664"/>
            <a:ext cx="285750" cy="3657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6" y="4034954"/>
            <a:ext cx="308610" cy="3657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5321" y="1514157"/>
            <a:ext cx="2434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CNA Plan of work: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143000" y="5207483"/>
            <a:ext cx="6756057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Capacity </a:t>
            </a:r>
            <a:r>
              <a:rPr lang="en-GB" sz="2000" dirty="0">
                <a:latin typeface="+mn-lt"/>
                <a:cs typeface="+mn-cs"/>
              </a:rPr>
              <a:t>needs assessment report: country specific as well as overall Livestock CRP Report  </a:t>
            </a:r>
            <a:endParaRPr lang="en-US" sz="2000" dirty="0">
              <a:latin typeface="+mn-lt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  <a:cs typeface="+mn-cs"/>
              </a:rPr>
              <a:t>Capacity development strategy document </a:t>
            </a:r>
            <a:endParaRPr lang="en-US" sz="2000" dirty="0">
              <a:latin typeface="+mn-lt"/>
              <a:cs typeface="+mn-cs"/>
            </a:endParaRPr>
          </a:p>
          <a:p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20" y="4705178"/>
            <a:ext cx="365760" cy="36576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59143" y="4658909"/>
            <a:ext cx="20554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CNA outcome: </a:t>
            </a:r>
          </a:p>
        </p:txBody>
      </p:sp>
      <p:sp>
        <p:nvSpPr>
          <p:cNvPr id="13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52400"/>
            <a:ext cx="7543800" cy="609600"/>
          </a:xfrm>
        </p:spPr>
        <p:txBody>
          <a:bodyPr/>
          <a:lstStyle/>
          <a:p>
            <a:r>
              <a:rPr lang="en-US" dirty="0"/>
              <a:t>Capacity Needs Assessment (CNA) </a:t>
            </a:r>
            <a:br>
              <a:rPr lang="en-US" dirty="0"/>
            </a:br>
            <a:endParaRPr lang="en-US" dirty="0"/>
          </a:p>
          <a:p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678779" y="152400"/>
            <a:ext cx="2286000" cy="6096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SIF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99428" y="622650"/>
            <a:ext cx="2286000" cy="64008"/>
          </a:xfrm>
          <a:prstGeom prst="rect">
            <a:avLst/>
          </a:prstGeom>
          <a:solidFill>
            <a:srgbClr val="C24C2E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886230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914400"/>
            <a:ext cx="5281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3iE SMS and IVR job support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50500" y="1579768"/>
            <a:ext cx="7312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Development of SMS lessons and quizzes.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Simple opt in (call and hang up to register or “flash to join” system)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Development of IVR system </a:t>
            </a:r>
          </a:p>
        </p:txBody>
      </p:sp>
      <p:pic>
        <p:nvPicPr>
          <p:cNvPr id="6" name="Picture 2" descr="C:\Users\PSambati\AppData\Local\Temp\SNAGHTML6135bc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20" y="1472532"/>
            <a:ext cx="86868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Sambati\AppData\Local\Temp\SNAGHTML60b22ea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7160" y="4095967"/>
            <a:ext cx="116323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PSambati\AppData\Local\Temp\SNAGHTML60d8ea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199" y="4306185"/>
            <a:ext cx="1853513" cy="112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PSambati\AppData\Local\Temp\SNAGHTML60ecc9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856" y="4334760"/>
            <a:ext cx="1843088" cy="110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3319294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Satellite Index Insurance for Pastoralists in Ethiopia (SIIPE)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7927" y="3678243"/>
            <a:ext cx="7605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Re-purpose of IBLI e-Learning content for Ethiopian project with WFP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Online mobile enabled learning resources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43696" y="2514584"/>
            <a:ext cx="34617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September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Testing the SMS / IVR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5401" y="2525191"/>
            <a:ext cx="314675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October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Writing up reports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43697" y="5562600"/>
            <a:ext cx="3461704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September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Developing E-Learning and offline content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5401" y="5571870"/>
            <a:ext cx="3146757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October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Implementing SIIPE online and offline resources</a:t>
            </a:r>
          </a:p>
        </p:txBody>
      </p:sp>
      <p:sp>
        <p:nvSpPr>
          <p:cNvPr id="17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52400"/>
            <a:ext cx="7543800" cy="609600"/>
          </a:xfrm>
        </p:spPr>
        <p:txBody>
          <a:bodyPr/>
          <a:lstStyle/>
          <a:p>
            <a:r>
              <a:rPr lang="en-US" dirty="0"/>
              <a:t>IBLI</a:t>
            </a:r>
          </a:p>
          <a:p>
            <a:endParaRPr lang="en-GB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678779" y="152400"/>
            <a:ext cx="2286000" cy="6096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Environment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99428" y="622650"/>
            <a:ext cx="2286000" cy="64008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096360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47" y="1047497"/>
            <a:ext cx="609524" cy="4952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385" y="1694298"/>
            <a:ext cx="3378572" cy="15857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67" y="4187033"/>
            <a:ext cx="495238" cy="495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783"/>
          <a:stretch/>
        </p:blipFill>
        <p:spPr>
          <a:xfrm>
            <a:off x="4648200" y="4724400"/>
            <a:ext cx="4110420" cy="15214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4027" y="1176600"/>
            <a:ext cx="2672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Media assets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4316136"/>
            <a:ext cx="2474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Assessments</a:t>
            </a:r>
          </a:p>
        </p:txBody>
      </p:sp>
      <p:sp>
        <p:nvSpPr>
          <p:cNvPr id="10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52400"/>
            <a:ext cx="7543800" cy="609600"/>
          </a:xfrm>
        </p:spPr>
        <p:txBody>
          <a:bodyPr/>
          <a:lstStyle/>
          <a:p>
            <a:r>
              <a:rPr lang="en-US" dirty="0"/>
              <a:t>CIAT CLEANED tool</a:t>
            </a:r>
          </a:p>
          <a:p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678779" y="152400"/>
            <a:ext cx="2286000" cy="6096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Environment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99428" y="622650"/>
            <a:ext cx="2286000" cy="64008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26314" y="1057664"/>
            <a:ext cx="4146227" cy="2554545"/>
            <a:chOff x="4724400" y="1156908"/>
            <a:chExt cx="3581400" cy="2554545"/>
          </a:xfrm>
        </p:grpSpPr>
        <p:sp>
          <p:nvSpPr>
            <p:cNvPr id="13" name="TextBox 12"/>
            <p:cNvSpPr txBox="1"/>
            <p:nvPr/>
          </p:nvSpPr>
          <p:spPr>
            <a:xfrm>
              <a:off x="4724400" y="1156908"/>
              <a:ext cx="35814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Developing learning materials for the environmental impact tool for different depths of understanding .</a:t>
              </a:r>
            </a:p>
            <a:p>
              <a:r>
                <a:rPr lang="en-GB" sz="2000" dirty="0"/>
                <a:t>Surface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Non-expert users </a:t>
              </a:r>
            </a:p>
            <a:p>
              <a:r>
                <a:rPr lang="en-GB" sz="2000" dirty="0"/>
                <a:t>Deeper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/>
                <a:t>Experts and scientists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5661" y="2922057"/>
              <a:ext cx="457200" cy="4572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2781" y="2075731"/>
              <a:ext cx="822960" cy="822960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391680" y="4670823"/>
            <a:ext cx="3197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Retrieval practice through quizzes and assessments throughout the learning.</a:t>
            </a:r>
          </a:p>
        </p:txBody>
      </p:sp>
    </p:spTree>
    <p:extLst>
      <p:ext uri="{BB962C8B-B14F-4D97-AF65-F5344CB8AC3E}">
        <p14:creationId xmlns:p14="http://schemas.microsoft.com/office/powerpoint/2010/main" val="402177253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716911" y="1271884"/>
            <a:ext cx="5074289" cy="451931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Development of learning materials for </a:t>
            </a:r>
          </a:p>
          <a:p>
            <a:pPr lvl="1"/>
            <a:r>
              <a:rPr lang="en-US" sz="2200" dirty="0"/>
              <a:t>Field post-mortem: the field post-mortem and sample collections</a:t>
            </a:r>
          </a:p>
          <a:p>
            <a:pPr lvl="1"/>
            <a:r>
              <a:rPr lang="en-GB" sz="2200" dirty="0"/>
              <a:t>Disease reporting (handling outbreaks)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endParaRPr lang="en-GB" sz="2000" dirty="0"/>
          </a:p>
          <a:p>
            <a:r>
              <a:rPr lang="en-GB" sz="2400" dirty="0"/>
              <a:t>Monitoring and evaluation</a:t>
            </a:r>
          </a:p>
          <a:p>
            <a:pPr lvl="1"/>
            <a:r>
              <a:rPr lang="en-GB" sz="2000" dirty="0"/>
              <a:t>Evaluation of learning and learning transfer</a:t>
            </a:r>
          </a:p>
          <a:p>
            <a:pPr lvl="1"/>
            <a:endParaRPr lang="en-GB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1180143" y="2951830"/>
            <a:ext cx="4376984" cy="402152"/>
            <a:chOff x="1104659" y="3173498"/>
            <a:chExt cx="5835979" cy="5362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064" y="3173498"/>
              <a:ext cx="494428" cy="40172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4559" y="3173498"/>
              <a:ext cx="401723" cy="4017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659" y="3173498"/>
              <a:ext cx="315338" cy="40363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346756" y="3205889"/>
              <a:ext cx="110970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Guides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86236" y="3217258"/>
              <a:ext cx="1043449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Media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02783" y="3184306"/>
              <a:ext cx="1837855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Assessments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80143" y="3810000"/>
            <a:ext cx="1933484" cy="369332"/>
            <a:chOff x="828495" y="5019326"/>
            <a:chExt cx="1933484" cy="36933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495" y="5047541"/>
              <a:ext cx="254231" cy="31290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88444" y="5019326"/>
              <a:ext cx="1673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Evaluation tools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057502" y="1252892"/>
            <a:ext cx="2907278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August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Development of curriculum for AH modules</a:t>
            </a:r>
          </a:p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September / October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Design of online/ offline training and evaluation</a:t>
            </a:r>
          </a:p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November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Implementation and testing of materials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6280702"/>
            <a:ext cx="274320" cy="27432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6678779" y="152400"/>
            <a:ext cx="2286000" cy="6096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Animal Health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599428" y="622650"/>
            <a:ext cx="2286000" cy="64008"/>
          </a:xfrm>
          <a:prstGeom prst="rect">
            <a:avLst/>
          </a:prstGeom>
          <a:solidFill>
            <a:srgbClr val="0070C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rgbClr val="0070C0"/>
              </a:solidFill>
              <a:highlight>
                <a:srgbClr val="0000FF"/>
              </a:highlight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108" y="3394382"/>
            <a:ext cx="27432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294845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356064" y="305941"/>
            <a:ext cx="7543800" cy="1143000"/>
          </a:xfrm>
        </p:spPr>
        <p:txBody>
          <a:bodyPr/>
          <a:lstStyle/>
          <a:p>
            <a:r>
              <a:rPr lang="en-GB" dirty="0"/>
              <a:t>Looking ahead to 2018 POWB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46770"/>
            <a:ext cx="612648" cy="612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989423"/>
            <a:ext cx="612648" cy="612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946" y="1989423"/>
            <a:ext cx="612648" cy="612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640" y="2001825"/>
            <a:ext cx="612648" cy="6126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86" y="2001825"/>
            <a:ext cx="612648" cy="612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680" y="1946770"/>
            <a:ext cx="612648" cy="6126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781" y="1989423"/>
            <a:ext cx="612648" cy="6126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90816"/>
            <a:ext cx="612648" cy="6126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858724"/>
            <a:ext cx="612648" cy="6126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838" y="2864242"/>
            <a:ext cx="478631" cy="6126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069" y="2793950"/>
            <a:ext cx="612648" cy="6126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607" y="2836232"/>
            <a:ext cx="612648" cy="6126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93950"/>
            <a:ext cx="612648" cy="612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4114800"/>
            <a:ext cx="66159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The CNA should hopefully provide more targeted opportunities for continued work, building on 2017 work.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Engagement with LLAFS and Feeds &amp; Forages – both on bilateral projects and on (hopefully reinstated) W1/2 funding.  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20157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edd3f8aeedc58f880b76f7a21ab51849591e7f2"/>
  <p:tag name="TPVERSION" val="5"/>
  <p:tag name="TPFULLVERSION" val="5.3.1.3337"/>
  <p:tag name="PPTVERSION" val="15"/>
  <p:tag name="TPOS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livestockcrp_powerpoint_template</Template>
  <TotalTime>0</TotalTime>
  <Words>386</Words>
  <Application>Microsoft Office PowerPoint</Application>
  <PresentationFormat>On-screen Show (4:3)</PresentationFormat>
  <Paragraphs>85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2017-09-04T13:59:43Z</dcterms:created>
  <dcterms:modified xsi:type="dcterms:W3CDTF">2017-09-05T18:37:29Z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